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9" r:id="rId4"/>
    <p:sldId id="260" r:id="rId5"/>
    <p:sldId id="258" r:id="rId6"/>
    <p:sldId id="266" r:id="rId7"/>
    <p:sldId id="270" r:id="rId8"/>
    <p:sldId id="265" r:id="rId9"/>
    <p:sldId id="259" r:id="rId10"/>
    <p:sldId id="267" r:id="rId11"/>
    <p:sldId id="268" r:id="rId12"/>
    <p:sldId id="261" r:id="rId13"/>
    <p:sldId id="263" r:id="rId14"/>
    <p:sldId id="262" r:id="rId15"/>
    <p:sldId id="264" r:id="rId16"/>
    <p:sldId id="272"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76" d="100"/>
          <a:sy n="76" d="100"/>
        </p:scale>
        <p:origin x="62"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4/14/2026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368AA-8519-4A8E-A33A-46A7AA21A31F}"/>
              </a:ext>
            </a:extLst>
          </p:cNvPr>
          <p:cNvSpPr>
            <a:spLocks noGrp="1"/>
          </p:cNvSpPr>
          <p:nvPr>
            <p:ph type="ctrTitle"/>
          </p:nvPr>
        </p:nvSpPr>
        <p:spPr>
          <a:xfrm>
            <a:off x="923278" y="1676565"/>
            <a:ext cx="8350725" cy="1646302"/>
          </a:xfrm>
        </p:spPr>
        <p:txBody>
          <a:bodyPr/>
          <a:lstStyle/>
          <a:p>
            <a:r>
              <a:rPr lang="en-GB" sz="6000" dirty="0"/>
              <a:t>Y6 Assessment meeting</a:t>
            </a:r>
          </a:p>
        </p:txBody>
      </p:sp>
      <p:sp>
        <p:nvSpPr>
          <p:cNvPr id="3" name="Subtitle 2">
            <a:extLst>
              <a:ext uri="{FF2B5EF4-FFF2-40B4-BE49-F238E27FC236}">
                <a16:creationId xmlns:a16="http://schemas.microsoft.com/office/drawing/2014/main" id="{23F4831A-F28F-480B-96EF-653F3A82D78A}"/>
              </a:ext>
            </a:extLst>
          </p:cNvPr>
          <p:cNvSpPr>
            <a:spLocks noGrp="1"/>
          </p:cNvSpPr>
          <p:nvPr>
            <p:ph type="subTitle" idx="1"/>
          </p:nvPr>
        </p:nvSpPr>
        <p:spPr>
          <a:xfrm>
            <a:off x="1320454" y="3429000"/>
            <a:ext cx="7766936" cy="2421384"/>
          </a:xfrm>
        </p:spPr>
        <p:txBody>
          <a:bodyPr>
            <a:normAutofit/>
          </a:bodyPr>
          <a:lstStyle/>
          <a:p>
            <a:r>
              <a:rPr lang="en-GB" sz="2200" dirty="0"/>
              <a:t>April 2026</a:t>
            </a:r>
          </a:p>
          <a:p>
            <a:pPr algn="l"/>
            <a:r>
              <a:rPr lang="en-GB" sz="2200" b="1" dirty="0">
                <a:solidFill>
                  <a:schemeClr val="accent2">
                    <a:lumMod val="75000"/>
                  </a:schemeClr>
                </a:solidFill>
              </a:rPr>
              <a:t>SATs are a snapshot of your child’s academic results. They have so many more capabilities, gifts and talents. Although we want them to achieve their potential – they do not define them.</a:t>
            </a:r>
          </a:p>
          <a:p>
            <a:endParaRPr lang="en-GB" dirty="0"/>
          </a:p>
        </p:txBody>
      </p:sp>
      <p:pic>
        <p:nvPicPr>
          <p:cNvPr id="5" name="Picture 4">
            <a:extLst>
              <a:ext uri="{FF2B5EF4-FFF2-40B4-BE49-F238E27FC236}">
                <a16:creationId xmlns:a16="http://schemas.microsoft.com/office/drawing/2014/main" id="{DB30D470-8FA7-4E35-90D1-7E033045B4BB}"/>
              </a:ext>
            </a:extLst>
          </p:cNvPr>
          <p:cNvPicPr>
            <a:picLocks noChangeAspect="1"/>
          </p:cNvPicPr>
          <p:nvPr/>
        </p:nvPicPr>
        <p:blipFill>
          <a:blip r:embed="rId2"/>
          <a:stretch>
            <a:fillRect/>
          </a:stretch>
        </p:blipFill>
        <p:spPr>
          <a:xfrm>
            <a:off x="483745" y="177554"/>
            <a:ext cx="2945649" cy="2088581"/>
          </a:xfrm>
          <a:prstGeom prst="rect">
            <a:avLst/>
          </a:prstGeom>
        </p:spPr>
      </p:pic>
    </p:spTree>
    <p:extLst>
      <p:ext uri="{BB962C8B-B14F-4D97-AF65-F5344CB8AC3E}">
        <p14:creationId xmlns:p14="http://schemas.microsoft.com/office/powerpoint/2010/main" val="1883820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6D6285-BC88-44B1-A4B2-33698821E549}"/>
              </a:ext>
            </a:extLst>
          </p:cNvPr>
          <p:cNvPicPr>
            <a:picLocks noChangeAspect="1"/>
          </p:cNvPicPr>
          <p:nvPr/>
        </p:nvPicPr>
        <p:blipFill>
          <a:blip r:embed="rId2"/>
          <a:stretch>
            <a:fillRect/>
          </a:stretch>
        </p:blipFill>
        <p:spPr>
          <a:xfrm>
            <a:off x="176635" y="136875"/>
            <a:ext cx="5798037" cy="2524951"/>
          </a:xfrm>
          <a:prstGeom prst="rect">
            <a:avLst/>
          </a:prstGeom>
        </p:spPr>
      </p:pic>
      <p:pic>
        <p:nvPicPr>
          <p:cNvPr id="3" name="Picture 2">
            <a:extLst>
              <a:ext uri="{FF2B5EF4-FFF2-40B4-BE49-F238E27FC236}">
                <a16:creationId xmlns:a16="http://schemas.microsoft.com/office/drawing/2014/main" id="{EEB052B8-12A3-4832-B3F3-2C9F01BC396C}"/>
              </a:ext>
            </a:extLst>
          </p:cNvPr>
          <p:cNvPicPr>
            <a:picLocks noChangeAspect="1"/>
          </p:cNvPicPr>
          <p:nvPr/>
        </p:nvPicPr>
        <p:blipFill>
          <a:blip r:embed="rId3"/>
          <a:stretch>
            <a:fillRect/>
          </a:stretch>
        </p:blipFill>
        <p:spPr>
          <a:xfrm>
            <a:off x="176635" y="2805344"/>
            <a:ext cx="5798037" cy="2719849"/>
          </a:xfrm>
          <a:prstGeom prst="rect">
            <a:avLst/>
          </a:prstGeom>
        </p:spPr>
      </p:pic>
      <p:pic>
        <p:nvPicPr>
          <p:cNvPr id="5" name="Picture 4">
            <a:extLst>
              <a:ext uri="{FF2B5EF4-FFF2-40B4-BE49-F238E27FC236}">
                <a16:creationId xmlns:a16="http://schemas.microsoft.com/office/drawing/2014/main" id="{8A49E863-F2F1-4D75-A9EA-E7A77E144D55}"/>
              </a:ext>
            </a:extLst>
          </p:cNvPr>
          <p:cNvPicPr>
            <a:picLocks noChangeAspect="1"/>
          </p:cNvPicPr>
          <p:nvPr/>
        </p:nvPicPr>
        <p:blipFill>
          <a:blip r:embed="rId4"/>
          <a:stretch>
            <a:fillRect/>
          </a:stretch>
        </p:blipFill>
        <p:spPr>
          <a:xfrm>
            <a:off x="5974672" y="627366"/>
            <a:ext cx="5943259" cy="2568595"/>
          </a:xfrm>
          <a:prstGeom prst="rect">
            <a:avLst/>
          </a:prstGeom>
        </p:spPr>
      </p:pic>
      <p:pic>
        <p:nvPicPr>
          <p:cNvPr id="6" name="Picture 5">
            <a:extLst>
              <a:ext uri="{FF2B5EF4-FFF2-40B4-BE49-F238E27FC236}">
                <a16:creationId xmlns:a16="http://schemas.microsoft.com/office/drawing/2014/main" id="{CE2D75D9-FB62-4AA6-92EE-CC4A68FB7BE2}"/>
              </a:ext>
            </a:extLst>
          </p:cNvPr>
          <p:cNvPicPr>
            <a:picLocks noChangeAspect="1"/>
          </p:cNvPicPr>
          <p:nvPr/>
        </p:nvPicPr>
        <p:blipFill>
          <a:blip r:embed="rId5"/>
          <a:stretch>
            <a:fillRect/>
          </a:stretch>
        </p:blipFill>
        <p:spPr>
          <a:xfrm>
            <a:off x="5974672" y="3339479"/>
            <a:ext cx="5925213" cy="2568595"/>
          </a:xfrm>
          <a:prstGeom prst="rect">
            <a:avLst/>
          </a:prstGeom>
        </p:spPr>
      </p:pic>
    </p:spTree>
    <p:extLst>
      <p:ext uri="{BB962C8B-B14F-4D97-AF65-F5344CB8AC3E}">
        <p14:creationId xmlns:p14="http://schemas.microsoft.com/office/powerpoint/2010/main" val="1768139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D8D013-F999-4539-A127-411977F5CFCA}"/>
              </a:ext>
            </a:extLst>
          </p:cNvPr>
          <p:cNvPicPr>
            <a:picLocks noChangeAspect="1"/>
          </p:cNvPicPr>
          <p:nvPr/>
        </p:nvPicPr>
        <p:blipFill>
          <a:blip r:embed="rId2"/>
          <a:stretch>
            <a:fillRect/>
          </a:stretch>
        </p:blipFill>
        <p:spPr>
          <a:xfrm>
            <a:off x="82818" y="0"/>
            <a:ext cx="5052824" cy="4539876"/>
          </a:xfrm>
          <a:prstGeom prst="rect">
            <a:avLst/>
          </a:prstGeom>
        </p:spPr>
      </p:pic>
      <p:pic>
        <p:nvPicPr>
          <p:cNvPr id="4" name="Picture 3">
            <a:extLst>
              <a:ext uri="{FF2B5EF4-FFF2-40B4-BE49-F238E27FC236}">
                <a16:creationId xmlns:a16="http://schemas.microsoft.com/office/drawing/2014/main" id="{DA811733-5E6B-4A97-9EDE-25C22C2D0CB5}"/>
              </a:ext>
            </a:extLst>
          </p:cNvPr>
          <p:cNvPicPr>
            <a:picLocks noChangeAspect="1"/>
          </p:cNvPicPr>
          <p:nvPr/>
        </p:nvPicPr>
        <p:blipFill>
          <a:blip r:embed="rId3"/>
          <a:stretch>
            <a:fillRect/>
          </a:stretch>
        </p:blipFill>
        <p:spPr>
          <a:xfrm>
            <a:off x="82818" y="4826780"/>
            <a:ext cx="5052824" cy="1425156"/>
          </a:xfrm>
          <a:prstGeom prst="rect">
            <a:avLst/>
          </a:prstGeom>
        </p:spPr>
      </p:pic>
      <p:pic>
        <p:nvPicPr>
          <p:cNvPr id="5" name="Picture 4">
            <a:extLst>
              <a:ext uri="{FF2B5EF4-FFF2-40B4-BE49-F238E27FC236}">
                <a16:creationId xmlns:a16="http://schemas.microsoft.com/office/drawing/2014/main" id="{FD76463E-D692-4840-BABC-2ED26E96CA59}"/>
              </a:ext>
            </a:extLst>
          </p:cNvPr>
          <p:cNvPicPr>
            <a:picLocks noChangeAspect="1"/>
          </p:cNvPicPr>
          <p:nvPr/>
        </p:nvPicPr>
        <p:blipFill>
          <a:blip r:embed="rId4"/>
          <a:stretch>
            <a:fillRect/>
          </a:stretch>
        </p:blipFill>
        <p:spPr>
          <a:xfrm>
            <a:off x="5228180" y="0"/>
            <a:ext cx="5571675" cy="2585897"/>
          </a:xfrm>
          <a:prstGeom prst="rect">
            <a:avLst/>
          </a:prstGeom>
        </p:spPr>
      </p:pic>
      <p:pic>
        <p:nvPicPr>
          <p:cNvPr id="6" name="Picture 5">
            <a:extLst>
              <a:ext uri="{FF2B5EF4-FFF2-40B4-BE49-F238E27FC236}">
                <a16:creationId xmlns:a16="http://schemas.microsoft.com/office/drawing/2014/main" id="{7ACFB185-22D5-4DE1-A15B-17B75B74F16B}"/>
              </a:ext>
            </a:extLst>
          </p:cNvPr>
          <p:cNvPicPr>
            <a:picLocks noChangeAspect="1"/>
          </p:cNvPicPr>
          <p:nvPr/>
        </p:nvPicPr>
        <p:blipFill>
          <a:blip r:embed="rId5"/>
          <a:stretch>
            <a:fillRect/>
          </a:stretch>
        </p:blipFill>
        <p:spPr>
          <a:xfrm>
            <a:off x="5339011" y="3011757"/>
            <a:ext cx="4661128" cy="3630046"/>
          </a:xfrm>
          <a:prstGeom prst="rect">
            <a:avLst/>
          </a:prstGeom>
        </p:spPr>
      </p:pic>
    </p:spTree>
    <p:extLst>
      <p:ext uri="{BB962C8B-B14F-4D97-AF65-F5344CB8AC3E}">
        <p14:creationId xmlns:p14="http://schemas.microsoft.com/office/powerpoint/2010/main" val="3499151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3;p4">
            <a:extLst>
              <a:ext uri="{FF2B5EF4-FFF2-40B4-BE49-F238E27FC236}">
                <a16:creationId xmlns:a16="http://schemas.microsoft.com/office/drawing/2014/main" id="{11EB70B9-077B-47C5-B65D-A5F5E2164445}"/>
              </a:ext>
            </a:extLst>
          </p:cNvPr>
          <p:cNvSpPr txBox="1"/>
          <p:nvPr/>
        </p:nvSpPr>
        <p:spPr>
          <a:xfrm>
            <a:off x="423926" y="276772"/>
            <a:ext cx="8237486" cy="5331441"/>
          </a:xfrm>
          <a:prstGeom prst="rect">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108000" tIns="72000" rIns="108000" bIns="72000" anchor="t" anchorCtr="0">
            <a:spAutoFit/>
          </a:bodyPr>
          <a:lstStyle/>
          <a:p>
            <a:pPr marL="285750" lvl="0" indent="-285750">
              <a:spcAft>
                <a:spcPts val="600"/>
              </a:spcAft>
              <a:buFont typeface="Arial" panose="020B0604020202020204" pitchFamily="34" charset="0"/>
              <a:buChar char="•"/>
            </a:pPr>
            <a:r>
              <a:rPr lang="en-GB" sz="2400" dirty="0">
                <a:solidFill>
                  <a:schemeClr val="dk1"/>
                </a:solidFill>
                <a:latin typeface="Roboto"/>
                <a:ea typeface="Roboto"/>
                <a:cs typeface="Roboto"/>
                <a:sym typeface="Roboto"/>
              </a:rPr>
              <a:t>School results in the end of key stage assessments will be published in performance tables.</a:t>
            </a:r>
          </a:p>
          <a:p>
            <a:pPr marL="285750" lvl="0" indent="-285750">
              <a:spcAft>
                <a:spcPts val="600"/>
              </a:spcAft>
              <a:buFont typeface="Arial" panose="020B0604020202020204" pitchFamily="34" charset="0"/>
              <a:buChar char="•"/>
            </a:pPr>
            <a:r>
              <a:rPr lang="en-GB" sz="2400" dirty="0">
                <a:solidFill>
                  <a:schemeClr val="dk1"/>
                </a:solidFill>
                <a:latin typeface="Roboto"/>
                <a:ea typeface="Roboto"/>
                <a:cs typeface="Roboto"/>
                <a:sym typeface="Roboto"/>
              </a:rPr>
              <a:t>School results will be shared with the school, their local authority or academy trust and Ofsted to support school improvement. </a:t>
            </a:r>
          </a:p>
          <a:p>
            <a:pPr marL="285750" lvl="0" indent="-285750">
              <a:spcAft>
                <a:spcPts val="600"/>
              </a:spcAft>
              <a:buFont typeface="Arial" panose="020B0604020202020204" pitchFamily="34" charset="0"/>
              <a:buChar char="•"/>
            </a:pPr>
            <a:r>
              <a:rPr lang="en-GB" sz="2400" dirty="0">
                <a:solidFill>
                  <a:schemeClr val="dk1"/>
                </a:solidFill>
                <a:latin typeface="Roboto"/>
                <a:ea typeface="Roboto"/>
                <a:cs typeface="Roboto"/>
                <a:sym typeface="Roboto"/>
              </a:rPr>
              <a:t>Results will begin to be returned to schools in July.</a:t>
            </a:r>
          </a:p>
          <a:p>
            <a:pPr marL="285750" lvl="0" indent="-285750">
              <a:spcAft>
                <a:spcPts val="600"/>
              </a:spcAft>
              <a:buFont typeface="Arial" panose="020B0604020202020204" pitchFamily="34" charset="0"/>
              <a:buChar char="•"/>
            </a:pPr>
            <a:r>
              <a:rPr lang="en-GB" sz="2400" dirty="0">
                <a:solidFill>
                  <a:schemeClr val="dk1"/>
                </a:solidFill>
                <a:latin typeface="Roboto"/>
                <a:ea typeface="Roboto"/>
                <a:cs typeface="Roboto"/>
                <a:sym typeface="Roboto"/>
              </a:rPr>
              <a:t>Each child will receive a scaled score for their performance on the tests. This is a score between 80 and 120, where a score of 100 is considered to be average or working at the expected level of attainment at the end of primary school. </a:t>
            </a:r>
          </a:p>
          <a:p>
            <a:pPr marL="285750" lvl="0" indent="-285750">
              <a:spcAft>
                <a:spcPts val="600"/>
              </a:spcAft>
              <a:buFont typeface="Arial" panose="020B0604020202020204" pitchFamily="34" charset="0"/>
              <a:buChar char="•"/>
            </a:pPr>
            <a:r>
              <a:rPr lang="en-GB" sz="2400" b="1" dirty="0">
                <a:solidFill>
                  <a:schemeClr val="accent1"/>
                </a:solidFill>
                <a:latin typeface="Roboto"/>
                <a:ea typeface="Roboto"/>
                <a:cs typeface="Roboto"/>
                <a:sym typeface="Roboto"/>
              </a:rPr>
              <a:t>We will share pupils’ results in their end of year overview, which is sent home to parents in July. </a:t>
            </a:r>
          </a:p>
        </p:txBody>
      </p:sp>
    </p:spTree>
    <p:extLst>
      <p:ext uri="{BB962C8B-B14F-4D97-AF65-F5344CB8AC3E}">
        <p14:creationId xmlns:p14="http://schemas.microsoft.com/office/powerpoint/2010/main" val="15939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6F81-D5CE-495D-8861-60B077031BED}"/>
              </a:ext>
            </a:extLst>
          </p:cNvPr>
          <p:cNvSpPr>
            <a:spLocks noGrp="1"/>
          </p:cNvSpPr>
          <p:nvPr>
            <p:ph type="title"/>
          </p:nvPr>
        </p:nvSpPr>
        <p:spPr>
          <a:xfrm>
            <a:off x="322228" y="316636"/>
            <a:ext cx="8596668" cy="686540"/>
          </a:xfrm>
        </p:spPr>
        <p:txBody>
          <a:bodyPr>
            <a:noAutofit/>
          </a:bodyPr>
          <a:lstStyle/>
          <a:p>
            <a:r>
              <a:rPr lang="en-GB" dirty="0"/>
              <a:t>SATs week</a:t>
            </a:r>
          </a:p>
        </p:txBody>
      </p:sp>
      <p:sp>
        <p:nvSpPr>
          <p:cNvPr id="3" name="Text Placeholder 2">
            <a:extLst>
              <a:ext uri="{FF2B5EF4-FFF2-40B4-BE49-F238E27FC236}">
                <a16:creationId xmlns:a16="http://schemas.microsoft.com/office/drawing/2014/main" id="{FB023D38-1908-4B22-B773-E494F7F0824B}"/>
              </a:ext>
            </a:extLst>
          </p:cNvPr>
          <p:cNvSpPr>
            <a:spLocks noGrp="1"/>
          </p:cNvSpPr>
          <p:nvPr>
            <p:ph type="body" idx="1"/>
          </p:nvPr>
        </p:nvSpPr>
        <p:spPr>
          <a:xfrm>
            <a:off x="322228" y="1273409"/>
            <a:ext cx="8596668" cy="3547551"/>
          </a:xfrm>
        </p:spPr>
        <p:txBody>
          <a:bodyPr>
            <a:noAutofit/>
          </a:bodyPr>
          <a:lstStyle/>
          <a:p>
            <a:r>
              <a:rPr lang="en-GB" sz="2400" dirty="0"/>
              <a:t>Mon 11</a:t>
            </a:r>
            <a:r>
              <a:rPr lang="en-GB" sz="2400" baseline="30000" dirty="0"/>
              <a:t>th</a:t>
            </a:r>
            <a:r>
              <a:rPr lang="en-GB" sz="2400" dirty="0"/>
              <a:t> May – Spelling, Punctuation &amp; Grammar</a:t>
            </a:r>
          </a:p>
          <a:p>
            <a:r>
              <a:rPr lang="en-GB" sz="2400" dirty="0"/>
              <a:t>Tues 12</a:t>
            </a:r>
            <a:r>
              <a:rPr lang="en-GB" sz="2400" baseline="30000" dirty="0"/>
              <a:t>th</a:t>
            </a:r>
            <a:r>
              <a:rPr lang="en-GB" sz="2400" dirty="0"/>
              <a:t> May – Reading</a:t>
            </a:r>
          </a:p>
          <a:p>
            <a:r>
              <a:rPr lang="en-GB" sz="2400" dirty="0"/>
              <a:t>Wed 13</a:t>
            </a:r>
            <a:r>
              <a:rPr lang="en-GB" sz="2400" baseline="30000" dirty="0"/>
              <a:t>th</a:t>
            </a:r>
            <a:r>
              <a:rPr lang="en-GB" sz="2400" dirty="0"/>
              <a:t> May – Maths Arithmetic &amp; Reasoning 1</a:t>
            </a:r>
          </a:p>
          <a:p>
            <a:r>
              <a:rPr lang="en-GB" sz="2400" dirty="0"/>
              <a:t>Thurs 14</a:t>
            </a:r>
            <a:r>
              <a:rPr lang="en-GB" sz="2400" baseline="30000" dirty="0"/>
              <a:t>th</a:t>
            </a:r>
            <a:r>
              <a:rPr lang="en-GB" sz="2400" dirty="0"/>
              <a:t> May – Maths Reasoning 2</a:t>
            </a:r>
          </a:p>
          <a:p>
            <a:endParaRPr lang="en-GB" sz="2400" dirty="0"/>
          </a:p>
          <a:p>
            <a:r>
              <a:rPr lang="en-GB" sz="2400" dirty="0"/>
              <a:t>Scripts are sealed and sent away to be marked externally. </a:t>
            </a:r>
          </a:p>
        </p:txBody>
      </p:sp>
    </p:spTree>
    <p:extLst>
      <p:ext uri="{BB962C8B-B14F-4D97-AF65-F5344CB8AC3E}">
        <p14:creationId xmlns:p14="http://schemas.microsoft.com/office/powerpoint/2010/main" val="2935958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DF90-3409-4841-A64A-FFC6295B45E4}"/>
              </a:ext>
            </a:extLst>
          </p:cNvPr>
          <p:cNvSpPr>
            <a:spLocks noGrp="1"/>
          </p:cNvSpPr>
          <p:nvPr>
            <p:ph type="title"/>
          </p:nvPr>
        </p:nvSpPr>
        <p:spPr>
          <a:xfrm>
            <a:off x="213064" y="0"/>
            <a:ext cx="8596668" cy="1334610"/>
          </a:xfrm>
        </p:spPr>
        <p:txBody>
          <a:bodyPr/>
          <a:lstStyle/>
          <a:p>
            <a:r>
              <a:rPr lang="en-GB" dirty="0"/>
              <a:t>How can I help my child?</a:t>
            </a:r>
          </a:p>
        </p:txBody>
      </p:sp>
      <p:sp>
        <p:nvSpPr>
          <p:cNvPr id="3" name="Text Placeholder 2">
            <a:extLst>
              <a:ext uri="{FF2B5EF4-FFF2-40B4-BE49-F238E27FC236}">
                <a16:creationId xmlns:a16="http://schemas.microsoft.com/office/drawing/2014/main" id="{ECEE0FE1-72EB-48C8-954F-51E1CA18E28B}"/>
              </a:ext>
            </a:extLst>
          </p:cNvPr>
          <p:cNvSpPr>
            <a:spLocks noGrp="1"/>
          </p:cNvSpPr>
          <p:nvPr>
            <p:ph type="body" idx="1"/>
          </p:nvPr>
        </p:nvSpPr>
        <p:spPr>
          <a:xfrm>
            <a:off x="138419" y="1532938"/>
            <a:ext cx="9454719" cy="4265828"/>
          </a:xfrm>
        </p:spPr>
        <p:txBody>
          <a:bodyPr>
            <a:noAutofit/>
          </a:bodyPr>
          <a:lstStyle/>
          <a:p>
            <a:pPr marL="285750" indent="-285750">
              <a:buFont typeface="Wingdings" panose="05000000000000000000" pitchFamily="2" charset="2"/>
              <a:buChar char="ü"/>
            </a:pPr>
            <a:r>
              <a:rPr lang="en-GB" sz="2400" dirty="0"/>
              <a:t>Ensure your child is having enough sleep (try and remove any devices an hour before bedtime otherwise the brain becomes overstimulated making it harder to sleep).</a:t>
            </a:r>
          </a:p>
          <a:p>
            <a:pPr marL="285750" indent="-285750">
              <a:buFont typeface="Wingdings" panose="05000000000000000000" pitchFamily="2" charset="2"/>
              <a:buChar char="ü"/>
            </a:pPr>
            <a:r>
              <a:rPr lang="en-GB" sz="2400" dirty="0"/>
              <a:t>Attend each day and on time.</a:t>
            </a:r>
          </a:p>
          <a:p>
            <a:pPr marL="285750" indent="-285750">
              <a:buFont typeface="Wingdings" panose="05000000000000000000" pitchFamily="2" charset="2"/>
              <a:buChar char="ü"/>
            </a:pPr>
            <a:r>
              <a:rPr lang="en-GB" sz="2400" dirty="0"/>
              <a:t>Nutritious breakfast.</a:t>
            </a:r>
          </a:p>
          <a:p>
            <a:pPr marL="285750" indent="-285750">
              <a:buFont typeface="Wingdings" panose="05000000000000000000" pitchFamily="2" charset="2"/>
              <a:buChar char="ü"/>
            </a:pPr>
            <a:r>
              <a:rPr lang="en-GB" sz="2400" dirty="0"/>
              <a:t>Encourage homework completion. The homework is in the style of a SATs paper (homework club available to all on a Tuesday evening and staff are available to support). </a:t>
            </a:r>
          </a:p>
          <a:p>
            <a:pPr marL="285750" indent="-285750">
              <a:buFont typeface="Wingdings" panose="05000000000000000000" pitchFamily="2" charset="2"/>
              <a:buChar char="ü"/>
            </a:pPr>
            <a:r>
              <a:rPr lang="en-GB" sz="2400" dirty="0"/>
              <a:t>Alleviate any concerns or worries. </a:t>
            </a:r>
          </a:p>
          <a:p>
            <a:pPr algn="ctr"/>
            <a:r>
              <a:rPr lang="en-GB" sz="2400" b="1" dirty="0">
                <a:solidFill>
                  <a:schemeClr val="accent2">
                    <a:lumMod val="75000"/>
                  </a:schemeClr>
                </a:solidFill>
              </a:rPr>
              <a:t>SATs are a snapshot of your child’s academic results. They have so many more capabilities, gifts and talents. Although we want them to achieve their potential – they do not define them.</a:t>
            </a:r>
          </a:p>
        </p:txBody>
      </p:sp>
    </p:spTree>
    <p:extLst>
      <p:ext uri="{BB962C8B-B14F-4D97-AF65-F5344CB8AC3E}">
        <p14:creationId xmlns:p14="http://schemas.microsoft.com/office/powerpoint/2010/main" val="2036613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7D920-5F18-42A7-BA08-499FB4CC91C3}"/>
              </a:ext>
            </a:extLst>
          </p:cNvPr>
          <p:cNvSpPr>
            <a:spLocks noGrp="1"/>
          </p:cNvSpPr>
          <p:nvPr>
            <p:ph type="title"/>
          </p:nvPr>
        </p:nvSpPr>
        <p:spPr>
          <a:xfrm>
            <a:off x="300180" y="251444"/>
            <a:ext cx="8596668" cy="855216"/>
          </a:xfrm>
        </p:spPr>
        <p:txBody>
          <a:bodyPr/>
          <a:lstStyle/>
          <a:p>
            <a:r>
              <a:rPr lang="en-GB" dirty="0"/>
              <a:t>Breakfast</a:t>
            </a:r>
          </a:p>
        </p:txBody>
      </p:sp>
      <p:sp>
        <p:nvSpPr>
          <p:cNvPr id="3" name="Text Placeholder 2">
            <a:extLst>
              <a:ext uri="{FF2B5EF4-FFF2-40B4-BE49-F238E27FC236}">
                <a16:creationId xmlns:a16="http://schemas.microsoft.com/office/drawing/2014/main" id="{1048029F-F98A-4C03-8B6A-272C9B56A9CC}"/>
              </a:ext>
            </a:extLst>
          </p:cNvPr>
          <p:cNvSpPr>
            <a:spLocks noGrp="1"/>
          </p:cNvSpPr>
          <p:nvPr>
            <p:ph type="body" idx="1"/>
          </p:nvPr>
        </p:nvSpPr>
        <p:spPr>
          <a:xfrm>
            <a:off x="300180" y="2396459"/>
            <a:ext cx="6535625" cy="2627790"/>
          </a:xfrm>
        </p:spPr>
        <p:txBody>
          <a:bodyPr>
            <a:noAutofit/>
          </a:bodyPr>
          <a:lstStyle/>
          <a:p>
            <a:r>
              <a:rPr lang="en-GB" sz="2400" dirty="0"/>
              <a:t>Y6 are invited into school at 8.15am from Monday 11</a:t>
            </a:r>
            <a:r>
              <a:rPr lang="en-GB" sz="2400" baseline="30000" dirty="0"/>
              <a:t>th</a:t>
            </a:r>
            <a:r>
              <a:rPr lang="en-GB" sz="2400" dirty="0"/>
              <a:t> - Friday 15</a:t>
            </a:r>
            <a:r>
              <a:rPr lang="en-GB" sz="2400" baseline="30000" dirty="0"/>
              <a:t>th</a:t>
            </a:r>
            <a:r>
              <a:rPr lang="en-GB" sz="2400" dirty="0"/>
              <a:t> May.</a:t>
            </a:r>
          </a:p>
          <a:p>
            <a:r>
              <a:rPr lang="en-GB" sz="2400" dirty="0"/>
              <a:t>School provide a free, nutritious breakfast with plenty of choice (hot and cold) </a:t>
            </a:r>
          </a:p>
          <a:p>
            <a:r>
              <a:rPr lang="en-GB" sz="2400" dirty="0"/>
              <a:t>This allows us to settle the children, greet them with a smile and calm any nerves ahead of the tests. </a:t>
            </a:r>
          </a:p>
          <a:p>
            <a:r>
              <a:rPr lang="en-GB" sz="2400" dirty="0"/>
              <a:t>We will also provide the children with some ‘Top Tips’ before they begin their assessments; therefore, it is so important that children are on time during this week as tests cannot be delayed and we want them feeling confident and ready. </a:t>
            </a:r>
          </a:p>
        </p:txBody>
      </p:sp>
      <p:pic>
        <p:nvPicPr>
          <p:cNvPr id="5" name="Picture 4">
            <a:extLst>
              <a:ext uri="{FF2B5EF4-FFF2-40B4-BE49-F238E27FC236}">
                <a16:creationId xmlns:a16="http://schemas.microsoft.com/office/drawing/2014/main" id="{4A989C37-F954-4040-B954-C16872823B65}"/>
              </a:ext>
            </a:extLst>
          </p:cNvPr>
          <p:cNvPicPr>
            <a:picLocks noChangeAspect="1"/>
          </p:cNvPicPr>
          <p:nvPr/>
        </p:nvPicPr>
        <p:blipFill>
          <a:blip r:embed="rId2"/>
          <a:stretch>
            <a:fillRect/>
          </a:stretch>
        </p:blipFill>
        <p:spPr>
          <a:xfrm>
            <a:off x="6835805" y="1994979"/>
            <a:ext cx="2561288" cy="2482652"/>
          </a:xfrm>
          <a:prstGeom prst="rect">
            <a:avLst/>
          </a:prstGeom>
        </p:spPr>
      </p:pic>
    </p:spTree>
    <p:extLst>
      <p:ext uri="{BB962C8B-B14F-4D97-AF65-F5344CB8AC3E}">
        <p14:creationId xmlns:p14="http://schemas.microsoft.com/office/powerpoint/2010/main" val="2163450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18F24-AF4F-723B-6022-362834469446}"/>
              </a:ext>
            </a:extLst>
          </p:cNvPr>
          <p:cNvSpPr>
            <a:spLocks noGrp="1"/>
          </p:cNvSpPr>
          <p:nvPr>
            <p:ph type="ctrTitle"/>
          </p:nvPr>
        </p:nvSpPr>
        <p:spPr>
          <a:xfrm>
            <a:off x="690466" y="4263379"/>
            <a:ext cx="9983754" cy="1646302"/>
          </a:xfrm>
        </p:spPr>
        <p:txBody>
          <a:bodyPr/>
          <a:lstStyle/>
          <a:p>
            <a:pPr algn="l"/>
            <a:r>
              <a:rPr lang="en-GB" sz="4800" u="sng" dirty="0">
                <a:solidFill>
                  <a:srgbClr val="92D050"/>
                </a:solidFill>
              </a:rPr>
              <a:t>Year 6 SATs Song 2026</a:t>
            </a:r>
            <a:br>
              <a:rPr lang="en-GB" sz="4800" dirty="0">
                <a:solidFill>
                  <a:schemeClr val="tx1"/>
                </a:solidFill>
              </a:rPr>
            </a:br>
            <a:r>
              <a:rPr lang="en-GB" sz="4800" dirty="0">
                <a:solidFill>
                  <a:schemeClr val="tx1"/>
                </a:solidFill>
              </a:rPr>
              <a:t>We’ve got spirit, yes, we do!</a:t>
            </a:r>
            <a:br>
              <a:rPr lang="en-GB" sz="4800" dirty="0">
                <a:solidFill>
                  <a:schemeClr val="tx1"/>
                </a:solidFill>
              </a:rPr>
            </a:br>
            <a:r>
              <a:rPr lang="en-GB" sz="4800" dirty="0">
                <a:solidFill>
                  <a:schemeClr val="tx1"/>
                </a:solidFill>
              </a:rPr>
              <a:t>We’ve got spirit, how about you? </a:t>
            </a:r>
            <a:br>
              <a:rPr lang="en-GB" sz="4800" dirty="0">
                <a:solidFill>
                  <a:schemeClr val="tx1"/>
                </a:solidFill>
              </a:rPr>
            </a:br>
            <a:r>
              <a:rPr lang="en-GB" sz="4800" dirty="0">
                <a:solidFill>
                  <a:schemeClr val="tx1"/>
                </a:solidFill>
              </a:rPr>
              <a:t>What we </a:t>
            </a:r>
            <a:r>
              <a:rPr lang="en-GB" sz="4800" dirty="0" err="1">
                <a:solidFill>
                  <a:schemeClr val="tx1"/>
                </a:solidFill>
              </a:rPr>
              <a:t>gonna</a:t>
            </a:r>
            <a:r>
              <a:rPr lang="en-GB" sz="4800" dirty="0">
                <a:solidFill>
                  <a:schemeClr val="tx1"/>
                </a:solidFill>
              </a:rPr>
              <a:t> do? </a:t>
            </a:r>
            <a:br>
              <a:rPr lang="en-GB" sz="4800" dirty="0">
                <a:solidFill>
                  <a:schemeClr val="tx1"/>
                </a:solidFill>
              </a:rPr>
            </a:br>
            <a:r>
              <a:rPr lang="en-GB" sz="4800" dirty="0">
                <a:solidFill>
                  <a:schemeClr val="tx1"/>
                </a:solidFill>
              </a:rPr>
              <a:t>What we </a:t>
            </a:r>
            <a:r>
              <a:rPr lang="en-GB" sz="4800" dirty="0" err="1">
                <a:solidFill>
                  <a:schemeClr val="tx1"/>
                </a:solidFill>
              </a:rPr>
              <a:t>gonna</a:t>
            </a:r>
            <a:r>
              <a:rPr lang="en-GB" sz="4800" dirty="0">
                <a:solidFill>
                  <a:schemeClr val="tx1"/>
                </a:solidFill>
              </a:rPr>
              <a:t> do? </a:t>
            </a:r>
            <a:br>
              <a:rPr lang="en-GB" sz="4800" dirty="0">
                <a:solidFill>
                  <a:schemeClr val="tx1"/>
                </a:solidFill>
              </a:rPr>
            </a:br>
            <a:r>
              <a:rPr lang="en-GB" sz="4800" dirty="0">
                <a:solidFill>
                  <a:schemeClr val="tx1"/>
                </a:solidFill>
              </a:rPr>
              <a:t>Cheer…Year…6! </a:t>
            </a:r>
            <a:br>
              <a:rPr lang="en-GB" sz="4800" dirty="0">
                <a:solidFill>
                  <a:schemeClr val="tx1"/>
                </a:solidFill>
              </a:rPr>
            </a:br>
            <a:endParaRPr lang="en-GB" sz="4800" dirty="0">
              <a:solidFill>
                <a:schemeClr val="tx1"/>
              </a:solidFill>
            </a:endParaRPr>
          </a:p>
        </p:txBody>
      </p:sp>
      <p:sp>
        <p:nvSpPr>
          <p:cNvPr id="3" name="Subtitle 2">
            <a:extLst>
              <a:ext uri="{FF2B5EF4-FFF2-40B4-BE49-F238E27FC236}">
                <a16:creationId xmlns:a16="http://schemas.microsoft.com/office/drawing/2014/main" id="{BE50B64E-F98C-75BC-4C9D-857B5039C7A8}"/>
              </a:ext>
            </a:extLst>
          </p:cNvPr>
          <p:cNvSpPr>
            <a:spLocks noGrp="1"/>
          </p:cNvSpPr>
          <p:nvPr>
            <p:ph type="subTitle" idx="1"/>
          </p:nvPr>
        </p:nvSpPr>
        <p:spPr>
          <a:xfrm>
            <a:off x="839756" y="5189168"/>
            <a:ext cx="7865706" cy="1096899"/>
          </a:xfrm>
        </p:spPr>
        <p:txBody>
          <a:bodyPr>
            <a:normAutofit fontScale="85000" lnSpcReduction="20000"/>
          </a:bodyPr>
          <a:lstStyle/>
          <a:p>
            <a:r>
              <a:rPr lang="en-GB" dirty="0"/>
              <a:t>Created by Year 6 Pupils</a:t>
            </a:r>
          </a:p>
          <a:p>
            <a:endParaRPr lang="en-GB" dirty="0"/>
          </a:p>
          <a:p>
            <a:pPr algn="l"/>
            <a:r>
              <a:rPr lang="en-GB" dirty="0">
                <a:solidFill>
                  <a:srgbClr val="92D050"/>
                </a:solidFill>
              </a:rPr>
              <a:t>This will be sung every morning before the children begin their ‘Top Tips’ and assessments to give them a positive energy, increase self-belief and a confident spirit </a:t>
            </a:r>
            <a:r>
              <a:rPr lang="en-GB" dirty="0">
                <a:solidFill>
                  <a:srgbClr val="92D050"/>
                </a:solidFill>
                <a:sym typeface="Wingdings" panose="05000000000000000000" pitchFamily="2" charset="2"/>
              </a:rPr>
              <a:t></a:t>
            </a:r>
            <a:endParaRPr lang="en-GB" dirty="0">
              <a:solidFill>
                <a:srgbClr val="92D050"/>
              </a:solidFill>
            </a:endParaRPr>
          </a:p>
        </p:txBody>
      </p:sp>
      <p:pic>
        <p:nvPicPr>
          <p:cNvPr id="4" name="Picture 3" descr="MAINTAINING A POSITIVE SPIRIT">
            <a:extLst>
              <a:ext uri="{FF2B5EF4-FFF2-40B4-BE49-F238E27FC236}">
                <a16:creationId xmlns:a16="http://schemas.microsoft.com/office/drawing/2014/main" id="{C2CA4E9C-9906-DD47-100E-1E57C62981B8}"/>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854752" y="3520752"/>
            <a:ext cx="3337248" cy="3337248"/>
          </a:xfrm>
          <a:prstGeom prst="rect">
            <a:avLst/>
          </a:prstGeom>
          <a:noFill/>
          <a:ln>
            <a:noFill/>
          </a:ln>
        </p:spPr>
      </p:pic>
      <p:pic>
        <p:nvPicPr>
          <p:cNvPr id="5" name="Picture 4" descr="Theodore Roosevelt #Believe #QOTD">
            <a:extLst>
              <a:ext uri="{FF2B5EF4-FFF2-40B4-BE49-F238E27FC236}">
                <a16:creationId xmlns:a16="http://schemas.microsoft.com/office/drawing/2014/main" id="{AE09D4D3-7487-7AEC-B197-28930FB14C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0980" y="5606980"/>
            <a:ext cx="1251020" cy="1251020"/>
          </a:xfrm>
          <a:prstGeom prst="rect">
            <a:avLst/>
          </a:prstGeom>
          <a:noFill/>
          <a:ln>
            <a:noFill/>
          </a:ln>
        </p:spPr>
      </p:pic>
    </p:spTree>
    <p:extLst>
      <p:ext uri="{BB962C8B-B14F-4D97-AF65-F5344CB8AC3E}">
        <p14:creationId xmlns:p14="http://schemas.microsoft.com/office/powerpoint/2010/main" val="903534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4C84-8A82-4D79-842F-7AE77F91F76B}"/>
              </a:ext>
            </a:extLst>
          </p:cNvPr>
          <p:cNvSpPr>
            <a:spLocks noGrp="1"/>
          </p:cNvSpPr>
          <p:nvPr>
            <p:ph type="title"/>
          </p:nvPr>
        </p:nvSpPr>
        <p:spPr>
          <a:xfrm>
            <a:off x="748356" y="1861352"/>
            <a:ext cx="8596668" cy="3403600"/>
          </a:xfrm>
        </p:spPr>
        <p:txBody>
          <a:bodyPr/>
          <a:lstStyle/>
          <a:p>
            <a:pPr algn="ctr"/>
            <a:r>
              <a:rPr lang="en-GB" dirty="0"/>
              <a:t>Feel free to peek at some past papers and ask staff any questions </a:t>
            </a:r>
            <a:r>
              <a:rPr lang="en-GB" dirty="0">
                <a:sym typeface="Wingdings" panose="05000000000000000000" pitchFamily="2" charset="2"/>
              </a:rPr>
              <a:t></a:t>
            </a:r>
            <a:endParaRPr lang="en-GB" dirty="0"/>
          </a:p>
        </p:txBody>
      </p:sp>
    </p:spTree>
    <p:extLst>
      <p:ext uri="{BB962C8B-B14F-4D97-AF65-F5344CB8AC3E}">
        <p14:creationId xmlns:p14="http://schemas.microsoft.com/office/powerpoint/2010/main" val="2529158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BF99E-74FD-48E6-BA0C-2F931BB3C184}"/>
              </a:ext>
            </a:extLst>
          </p:cNvPr>
          <p:cNvSpPr>
            <a:spLocks noGrp="1"/>
          </p:cNvSpPr>
          <p:nvPr>
            <p:ph type="title"/>
          </p:nvPr>
        </p:nvSpPr>
        <p:spPr>
          <a:xfrm>
            <a:off x="251207" y="307759"/>
            <a:ext cx="8596668" cy="1050524"/>
          </a:xfrm>
        </p:spPr>
        <p:txBody>
          <a:bodyPr/>
          <a:lstStyle/>
          <a:p>
            <a:r>
              <a:rPr lang="en-GB" dirty="0"/>
              <a:t>What are SATs?</a:t>
            </a:r>
          </a:p>
        </p:txBody>
      </p:sp>
      <p:sp>
        <p:nvSpPr>
          <p:cNvPr id="3" name="Text Placeholder 2">
            <a:extLst>
              <a:ext uri="{FF2B5EF4-FFF2-40B4-BE49-F238E27FC236}">
                <a16:creationId xmlns:a16="http://schemas.microsoft.com/office/drawing/2014/main" id="{686850B5-00A1-4E54-A5B4-A34B74B62256}"/>
              </a:ext>
            </a:extLst>
          </p:cNvPr>
          <p:cNvSpPr>
            <a:spLocks noGrp="1"/>
          </p:cNvSpPr>
          <p:nvPr>
            <p:ph type="body" idx="1"/>
          </p:nvPr>
        </p:nvSpPr>
        <p:spPr>
          <a:xfrm>
            <a:off x="251207" y="1438128"/>
            <a:ext cx="9203512" cy="3981743"/>
          </a:xfrm>
        </p:spPr>
        <p:txBody>
          <a:bodyPr>
            <a:normAutofit lnSpcReduction="10000"/>
          </a:bodyPr>
          <a:lstStyle/>
          <a:p>
            <a:pPr marL="285750" indent="-285750">
              <a:buFont typeface="Wingdings" panose="05000000000000000000" pitchFamily="2" charset="2"/>
              <a:buChar char="v"/>
            </a:pPr>
            <a:r>
              <a:rPr lang="en-GB" sz="2400" dirty="0"/>
              <a:t>Stand for Statutory Assessments.</a:t>
            </a:r>
          </a:p>
          <a:p>
            <a:pPr marL="285750" indent="-285750">
              <a:buFont typeface="Wingdings" panose="05000000000000000000" pitchFamily="2" charset="2"/>
              <a:buChar char="v"/>
            </a:pPr>
            <a:r>
              <a:rPr lang="en-GB" sz="2400" dirty="0"/>
              <a:t>Happens nationally at the end of KS2 (Y6).</a:t>
            </a:r>
          </a:p>
          <a:p>
            <a:pPr marL="285750" indent="-285750">
              <a:buFont typeface="Wingdings" panose="05000000000000000000" pitchFamily="2" charset="2"/>
              <a:buChar char="v"/>
            </a:pPr>
            <a:r>
              <a:rPr lang="en-GB" sz="2400" dirty="0"/>
              <a:t>Assess if pupils are working at, below or above Y6 expectations.</a:t>
            </a:r>
          </a:p>
          <a:p>
            <a:pPr marL="285750" indent="-285750">
              <a:buFont typeface="Wingdings" panose="05000000000000000000" pitchFamily="2" charset="2"/>
              <a:buChar char="v"/>
            </a:pPr>
            <a:r>
              <a:rPr lang="en-GB" sz="2400" dirty="0"/>
              <a:t>Take the form of tests for reading, spelling &amp; grammar and maths.</a:t>
            </a:r>
          </a:p>
          <a:p>
            <a:pPr marL="285750" indent="-285750">
              <a:buFont typeface="Wingdings" panose="05000000000000000000" pitchFamily="2" charset="2"/>
              <a:buChar char="v"/>
            </a:pPr>
            <a:r>
              <a:rPr lang="en-GB" sz="2400" dirty="0"/>
              <a:t>Results are reported as Scaled Scores.</a:t>
            </a:r>
          </a:p>
          <a:p>
            <a:pPr marL="285750" indent="-285750">
              <a:buFont typeface="Wingdings" panose="05000000000000000000" pitchFamily="2" charset="2"/>
              <a:buChar char="v"/>
            </a:pPr>
            <a:r>
              <a:rPr lang="en-GB" sz="2400" dirty="0"/>
              <a:t>Writing is a collection of evidence in books that the children have produced in class.</a:t>
            </a:r>
          </a:p>
        </p:txBody>
      </p:sp>
    </p:spTree>
    <p:extLst>
      <p:ext uri="{BB962C8B-B14F-4D97-AF65-F5344CB8AC3E}">
        <p14:creationId xmlns:p14="http://schemas.microsoft.com/office/powerpoint/2010/main" val="3237539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318865B-D8C4-4B7E-84C6-8AEC00E6A30F}"/>
              </a:ext>
            </a:extLst>
          </p:cNvPr>
          <p:cNvSpPr/>
          <p:nvPr/>
        </p:nvSpPr>
        <p:spPr>
          <a:xfrm>
            <a:off x="1287262" y="1243983"/>
            <a:ext cx="7332955" cy="4370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Scaled Scores explained…</a:t>
            </a:r>
          </a:p>
          <a:p>
            <a:pPr algn="ctr"/>
            <a:endParaRPr lang="en-GB" sz="2400" b="1" dirty="0"/>
          </a:p>
          <a:p>
            <a:pPr algn="ctr"/>
            <a:endParaRPr lang="en-GB" sz="2400" b="1" dirty="0"/>
          </a:p>
          <a:p>
            <a:pPr algn="ctr"/>
            <a:r>
              <a:rPr lang="en-GB" sz="2400" b="1" dirty="0"/>
              <a:t>A score of 100 = working at expected standard</a:t>
            </a:r>
          </a:p>
          <a:p>
            <a:pPr algn="ctr"/>
            <a:endParaRPr lang="en-GB" sz="2400" b="1" dirty="0"/>
          </a:p>
          <a:p>
            <a:pPr algn="ctr"/>
            <a:r>
              <a:rPr lang="en-GB" sz="2400" b="1" dirty="0"/>
              <a:t>Scores below 100 = working below</a:t>
            </a:r>
          </a:p>
          <a:p>
            <a:pPr algn="ctr"/>
            <a:endParaRPr lang="en-GB" sz="2400" b="1" dirty="0"/>
          </a:p>
          <a:p>
            <a:pPr algn="ctr"/>
            <a:r>
              <a:rPr lang="en-GB" sz="2400" b="1" dirty="0"/>
              <a:t>Scores of 110+ = working at a higher standard</a:t>
            </a:r>
          </a:p>
        </p:txBody>
      </p:sp>
    </p:spTree>
    <p:extLst>
      <p:ext uri="{BB962C8B-B14F-4D97-AF65-F5344CB8AC3E}">
        <p14:creationId xmlns:p14="http://schemas.microsoft.com/office/powerpoint/2010/main" val="287994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7240AB6-118E-4496-BF7A-7907876165A1}"/>
              </a:ext>
            </a:extLst>
          </p:cNvPr>
          <p:cNvSpPr/>
          <p:nvPr/>
        </p:nvSpPr>
        <p:spPr>
          <a:xfrm>
            <a:off x="1695634" y="1704513"/>
            <a:ext cx="7448365" cy="34356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Some children may have qualified for extra time. We have had an external assessor inform us which children need that additional support, and we have made sure it has been in place for all assessments. </a:t>
            </a:r>
          </a:p>
        </p:txBody>
      </p:sp>
    </p:spTree>
    <p:extLst>
      <p:ext uri="{BB962C8B-B14F-4D97-AF65-F5344CB8AC3E}">
        <p14:creationId xmlns:p14="http://schemas.microsoft.com/office/powerpoint/2010/main" val="1616482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8B58A2-07CE-476B-A16C-8F3156A220E7}"/>
              </a:ext>
            </a:extLst>
          </p:cNvPr>
          <p:cNvPicPr>
            <a:picLocks noChangeAspect="1"/>
          </p:cNvPicPr>
          <p:nvPr/>
        </p:nvPicPr>
        <p:blipFill rotWithShape="1">
          <a:blip r:embed="rId2"/>
          <a:srcRect l="33714" t="23431" r="19175" b="43049"/>
          <a:stretch/>
        </p:blipFill>
        <p:spPr>
          <a:xfrm>
            <a:off x="798988" y="1349266"/>
            <a:ext cx="8629096" cy="3453554"/>
          </a:xfrm>
          <a:prstGeom prst="rect">
            <a:avLst/>
          </a:prstGeom>
        </p:spPr>
      </p:pic>
    </p:spTree>
    <p:extLst>
      <p:ext uri="{BB962C8B-B14F-4D97-AF65-F5344CB8AC3E}">
        <p14:creationId xmlns:p14="http://schemas.microsoft.com/office/powerpoint/2010/main" val="3732806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B91294-5A07-4C5E-8545-A36B873D443D}"/>
              </a:ext>
            </a:extLst>
          </p:cNvPr>
          <p:cNvPicPr>
            <a:picLocks noChangeAspect="1"/>
          </p:cNvPicPr>
          <p:nvPr/>
        </p:nvPicPr>
        <p:blipFill>
          <a:blip r:embed="rId2"/>
          <a:stretch>
            <a:fillRect/>
          </a:stretch>
        </p:blipFill>
        <p:spPr>
          <a:xfrm>
            <a:off x="267414" y="401415"/>
            <a:ext cx="6561389" cy="1562235"/>
          </a:xfrm>
          <a:prstGeom prst="rect">
            <a:avLst/>
          </a:prstGeom>
        </p:spPr>
      </p:pic>
      <p:pic>
        <p:nvPicPr>
          <p:cNvPr id="5" name="Picture 4">
            <a:extLst>
              <a:ext uri="{FF2B5EF4-FFF2-40B4-BE49-F238E27FC236}">
                <a16:creationId xmlns:a16="http://schemas.microsoft.com/office/drawing/2014/main" id="{7088C0CE-327A-4CD5-AB29-0B489BCE13AD}"/>
              </a:ext>
            </a:extLst>
          </p:cNvPr>
          <p:cNvPicPr>
            <a:picLocks noChangeAspect="1"/>
          </p:cNvPicPr>
          <p:nvPr/>
        </p:nvPicPr>
        <p:blipFill>
          <a:blip r:embed="rId3"/>
          <a:stretch>
            <a:fillRect/>
          </a:stretch>
        </p:blipFill>
        <p:spPr>
          <a:xfrm>
            <a:off x="191208" y="1884126"/>
            <a:ext cx="6637595" cy="3657917"/>
          </a:xfrm>
          <a:prstGeom prst="rect">
            <a:avLst/>
          </a:prstGeom>
        </p:spPr>
      </p:pic>
      <p:pic>
        <p:nvPicPr>
          <p:cNvPr id="6" name="Picture 5">
            <a:extLst>
              <a:ext uri="{FF2B5EF4-FFF2-40B4-BE49-F238E27FC236}">
                <a16:creationId xmlns:a16="http://schemas.microsoft.com/office/drawing/2014/main" id="{2346CDA4-E850-473C-AE61-223131300B1A}"/>
              </a:ext>
            </a:extLst>
          </p:cNvPr>
          <p:cNvPicPr>
            <a:picLocks noChangeAspect="1"/>
          </p:cNvPicPr>
          <p:nvPr/>
        </p:nvPicPr>
        <p:blipFill>
          <a:blip r:embed="rId4"/>
          <a:stretch>
            <a:fillRect/>
          </a:stretch>
        </p:blipFill>
        <p:spPr>
          <a:xfrm>
            <a:off x="4078557" y="3207251"/>
            <a:ext cx="6569009" cy="2530059"/>
          </a:xfrm>
          <a:prstGeom prst="rect">
            <a:avLst/>
          </a:prstGeom>
        </p:spPr>
      </p:pic>
      <p:pic>
        <p:nvPicPr>
          <p:cNvPr id="7" name="Picture 6">
            <a:extLst>
              <a:ext uri="{FF2B5EF4-FFF2-40B4-BE49-F238E27FC236}">
                <a16:creationId xmlns:a16="http://schemas.microsoft.com/office/drawing/2014/main" id="{85A01976-2824-43C2-8B8F-2A60FEDC37B5}"/>
              </a:ext>
            </a:extLst>
          </p:cNvPr>
          <p:cNvPicPr>
            <a:picLocks noChangeAspect="1"/>
          </p:cNvPicPr>
          <p:nvPr/>
        </p:nvPicPr>
        <p:blipFill>
          <a:blip r:embed="rId5"/>
          <a:stretch>
            <a:fillRect/>
          </a:stretch>
        </p:blipFill>
        <p:spPr>
          <a:xfrm>
            <a:off x="191208" y="6220792"/>
            <a:ext cx="6035563" cy="510584"/>
          </a:xfrm>
          <a:prstGeom prst="rect">
            <a:avLst/>
          </a:prstGeom>
        </p:spPr>
      </p:pic>
      <p:sp>
        <p:nvSpPr>
          <p:cNvPr id="2" name="TextBox 1">
            <a:extLst>
              <a:ext uri="{FF2B5EF4-FFF2-40B4-BE49-F238E27FC236}">
                <a16:creationId xmlns:a16="http://schemas.microsoft.com/office/drawing/2014/main" id="{E00E95D7-D86A-462B-906F-70A38B92EF22}"/>
              </a:ext>
            </a:extLst>
          </p:cNvPr>
          <p:cNvSpPr txBox="1"/>
          <p:nvPr/>
        </p:nvSpPr>
        <p:spPr>
          <a:xfrm>
            <a:off x="322555" y="5794385"/>
            <a:ext cx="3225553" cy="369332"/>
          </a:xfrm>
          <a:prstGeom prst="rect">
            <a:avLst/>
          </a:prstGeom>
          <a:noFill/>
        </p:spPr>
        <p:txBody>
          <a:bodyPr wrap="square" rtlCol="0">
            <a:spAutoFit/>
          </a:bodyPr>
          <a:lstStyle/>
          <a:p>
            <a:r>
              <a:rPr lang="en-GB" dirty="0"/>
              <a:t>Spelling Paper</a:t>
            </a:r>
          </a:p>
        </p:txBody>
      </p:sp>
      <p:sp>
        <p:nvSpPr>
          <p:cNvPr id="8" name="TextBox 7">
            <a:extLst>
              <a:ext uri="{FF2B5EF4-FFF2-40B4-BE49-F238E27FC236}">
                <a16:creationId xmlns:a16="http://schemas.microsoft.com/office/drawing/2014/main" id="{10BA1F3E-B019-4E6C-BDE2-62FF7EDE41D0}"/>
              </a:ext>
            </a:extLst>
          </p:cNvPr>
          <p:cNvSpPr txBox="1"/>
          <p:nvPr/>
        </p:nvSpPr>
        <p:spPr>
          <a:xfrm>
            <a:off x="267414" y="126624"/>
            <a:ext cx="3892070" cy="369332"/>
          </a:xfrm>
          <a:prstGeom prst="rect">
            <a:avLst/>
          </a:prstGeom>
          <a:noFill/>
        </p:spPr>
        <p:txBody>
          <a:bodyPr wrap="square" rtlCol="0">
            <a:spAutoFit/>
          </a:bodyPr>
          <a:lstStyle/>
          <a:p>
            <a:r>
              <a:rPr lang="en-GB" dirty="0"/>
              <a:t>Grammar and Punctuation  Paper</a:t>
            </a:r>
          </a:p>
        </p:txBody>
      </p:sp>
    </p:spTree>
    <p:extLst>
      <p:ext uri="{BB962C8B-B14F-4D97-AF65-F5344CB8AC3E}">
        <p14:creationId xmlns:p14="http://schemas.microsoft.com/office/powerpoint/2010/main" val="162048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CA9B2D-5B1B-4C5F-B7B7-616CC2C15A86}"/>
              </a:ext>
            </a:extLst>
          </p:cNvPr>
          <p:cNvPicPr>
            <a:picLocks noChangeAspect="1"/>
          </p:cNvPicPr>
          <p:nvPr/>
        </p:nvPicPr>
        <p:blipFill rotWithShape="1">
          <a:blip r:embed="rId2"/>
          <a:srcRect l="34114" t="56679" r="18775" b="19408"/>
          <a:stretch/>
        </p:blipFill>
        <p:spPr>
          <a:xfrm>
            <a:off x="1029808" y="1908699"/>
            <a:ext cx="8629096" cy="2463693"/>
          </a:xfrm>
          <a:prstGeom prst="rect">
            <a:avLst/>
          </a:prstGeom>
        </p:spPr>
      </p:pic>
    </p:spTree>
    <p:extLst>
      <p:ext uri="{BB962C8B-B14F-4D97-AF65-F5344CB8AC3E}">
        <p14:creationId xmlns:p14="http://schemas.microsoft.com/office/powerpoint/2010/main" val="284179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F8D709-B8C6-4F24-828A-0F672A50D144}"/>
              </a:ext>
            </a:extLst>
          </p:cNvPr>
          <p:cNvPicPr>
            <a:picLocks noChangeAspect="1"/>
          </p:cNvPicPr>
          <p:nvPr/>
        </p:nvPicPr>
        <p:blipFill>
          <a:blip r:embed="rId2"/>
          <a:stretch>
            <a:fillRect/>
          </a:stretch>
        </p:blipFill>
        <p:spPr>
          <a:xfrm>
            <a:off x="309210" y="2131602"/>
            <a:ext cx="5159187" cy="3825572"/>
          </a:xfrm>
          <a:prstGeom prst="rect">
            <a:avLst/>
          </a:prstGeom>
        </p:spPr>
      </p:pic>
      <p:pic>
        <p:nvPicPr>
          <p:cNvPr id="3" name="Picture 2">
            <a:extLst>
              <a:ext uri="{FF2B5EF4-FFF2-40B4-BE49-F238E27FC236}">
                <a16:creationId xmlns:a16="http://schemas.microsoft.com/office/drawing/2014/main" id="{867AB66C-F4A1-4AC8-BB15-08F15BDA4C93}"/>
              </a:ext>
            </a:extLst>
          </p:cNvPr>
          <p:cNvPicPr>
            <a:picLocks noChangeAspect="1"/>
          </p:cNvPicPr>
          <p:nvPr/>
        </p:nvPicPr>
        <p:blipFill>
          <a:blip r:embed="rId3"/>
          <a:stretch>
            <a:fillRect/>
          </a:stretch>
        </p:blipFill>
        <p:spPr>
          <a:xfrm>
            <a:off x="309210" y="211196"/>
            <a:ext cx="6637595" cy="1920406"/>
          </a:xfrm>
          <a:prstGeom prst="rect">
            <a:avLst/>
          </a:prstGeom>
        </p:spPr>
      </p:pic>
      <p:pic>
        <p:nvPicPr>
          <p:cNvPr id="5" name="Picture 4">
            <a:extLst>
              <a:ext uri="{FF2B5EF4-FFF2-40B4-BE49-F238E27FC236}">
                <a16:creationId xmlns:a16="http://schemas.microsoft.com/office/drawing/2014/main" id="{11F0F8C0-FA12-49BB-ACA8-B3BBCCE05B32}"/>
              </a:ext>
            </a:extLst>
          </p:cNvPr>
          <p:cNvPicPr>
            <a:picLocks noChangeAspect="1"/>
          </p:cNvPicPr>
          <p:nvPr/>
        </p:nvPicPr>
        <p:blipFill>
          <a:blip r:embed="rId4"/>
          <a:stretch>
            <a:fillRect/>
          </a:stretch>
        </p:blipFill>
        <p:spPr>
          <a:xfrm>
            <a:off x="4693123" y="3511697"/>
            <a:ext cx="5839455" cy="3266021"/>
          </a:xfrm>
          <a:prstGeom prst="rect">
            <a:avLst/>
          </a:prstGeom>
        </p:spPr>
      </p:pic>
    </p:spTree>
    <p:extLst>
      <p:ext uri="{BB962C8B-B14F-4D97-AF65-F5344CB8AC3E}">
        <p14:creationId xmlns:p14="http://schemas.microsoft.com/office/powerpoint/2010/main" val="1118891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0D94CD-B5DA-449E-9520-33A27A4A4ABB}"/>
              </a:ext>
            </a:extLst>
          </p:cNvPr>
          <p:cNvPicPr>
            <a:picLocks noChangeAspect="1"/>
          </p:cNvPicPr>
          <p:nvPr/>
        </p:nvPicPr>
        <p:blipFill rotWithShape="1">
          <a:blip r:embed="rId2"/>
          <a:srcRect l="33495" t="23171" r="18520" b="42914"/>
          <a:stretch/>
        </p:blipFill>
        <p:spPr>
          <a:xfrm>
            <a:off x="692458" y="1440403"/>
            <a:ext cx="8636017" cy="3433438"/>
          </a:xfrm>
          <a:prstGeom prst="rect">
            <a:avLst/>
          </a:prstGeom>
        </p:spPr>
      </p:pic>
    </p:spTree>
    <p:extLst>
      <p:ext uri="{BB962C8B-B14F-4D97-AF65-F5344CB8AC3E}">
        <p14:creationId xmlns:p14="http://schemas.microsoft.com/office/powerpoint/2010/main" val="73765588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158</TotalTime>
  <Words>657</Words>
  <Application>Microsoft Office PowerPoint</Application>
  <PresentationFormat>Widescreen</PresentationFormat>
  <Paragraphs>50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Roboto</vt:lpstr>
      <vt:lpstr>Trebuchet MS</vt:lpstr>
      <vt:lpstr>Wingdings</vt:lpstr>
      <vt:lpstr>Wingdings 3</vt:lpstr>
      <vt:lpstr>Facet</vt:lpstr>
      <vt:lpstr>Y6 Assessment meeting</vt:lpstr>
      <vt:lpstr>What are SATs?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SATs week</vt:lpstr>
      <vt:lpstr>How can I help my child?</vt:lpstr>
      <vt:lpstr>Breakfast</vt:lpstr>
      <vt:lpstr>Year 6 SATs Song 2026 We’ve got spirit, yes, we do! We’ve got spirit, how about you?  What we gonna do?  What we gonna do?  Cheer…Year…6!  </vt:lpstr>
      <vt:lpstr>Feel free to peek at some past papers and ask staff 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Y6 Assessment meeting</dc:title>
  <dc:creator>Ede, Helen</dc:creator>
  <cp:lastModifiedBy>NBK.Tweddle</cp:lastModifiedBy>
  <cp:revision>26</cp:revision>
  <dcterms:created xsi:type="dcterms:W3CDTF">2023-02-28T11:14:30Z</dcterms:created>
  <dcterms:modified xsi:type="dcterms:W3CDTF">2026-04-14T10:08:24Z</dcterms:modified>
</cp:coreProperties>
</file>