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0" r:id="rId5"/>
    <p:sldId id="258" r:id="rId6"/>
    <p:sldId id="266" r:id="rId7"/>
    <p:sldId id="270" r:id="rId8"/>
    <p:sldId id="265" r:id="rId9"/>
    <p:sldId id="259" r:id="rId10"/>
    <p:sldId id="267" r:id="rId11"/>
    <p:sldId id="268" r:id="rId12"/>
    <p:sldId id="261" r:id="rId13"/>
    <p:sldId id="263" r:id="rId14"/>
    <p:sldId id="262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68AA-8519-4A8E-A33A-46A7AA21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278" y="1676565"/>
            <a:ext cx="8350725" cy="1646302"/>
          </a:xfrm>
        </p:spPr>
        <p:txBody>
          <a:bodyPr/>
          <a:lstStyle/>
          <a:p>
            <a:r>
              <a:rPr lang="en-GB" sz="6000" dirty="0"/>
              <a:t>Y6 Assessment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4831A-F28F-480B-96EF-653F3A82D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0"/>
            <a:ext cx="7766936" cy="2421384"/>
          </a:xfrm>
        </p:spPr>
        <p:txBody>
          <a:bodyPr>
            <a:normAutofit/>
          </a:bodyPr>
          <a:lstStyle/>
          <a:p>
            <a:r>
              <a:rPr lang="en-GB" sz="2200" dirty="0"/>
              <a:t>April 2025</a:t>
            </a:r>
          </a:p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SATs are a snapshot of your child’s academic results. They have so many more capabilities, gifts and talents. Although we want them to achieve their potential – they do not define them.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0D470-8FA7-4E35-90D1-7E033045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5" y="177554"/>
            <a:ext cx="2945649" cy="20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2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D6285-BC88-44B1-A4B2-33698821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5" y="136875"/>
            <a:ext cx="5798037" cy="2524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B052B8-12A3-4832-B3F3-2C9F01BC3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35" y="2805344"/>
            <a:ext cx="5798037" cy="2719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9E863-F2F1-4D75-A9EA-E7A77E14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672" y="627366"/>
            <a:ext cx="5943259" cy="2568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D75D9-FB62-4AA6-92EE-CC4A68FB7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672" y="3339479"/>
            <a:ext cx="5925213" cy="25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8D013-F999-4539-A127-411977F5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4" y="104428"/>
            <a:ext cx="5052824" cy="4539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811733-5E6B-4A97-9EDE-25C22C2D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4" y="5134690"/>
            <a:ext cx="5052824" cy="1425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6463E-D692-4840-BABC-2ED26E96C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744" y="104428"/>
            <a:ext cx="5571675" cy="2585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FB185-22D5-4DE1-A15B-17B75B74F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525" y="3081473"/>
            <a:ext cx="4661128" cy="36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4">
            <a:extLst>
              <a:ext uri="{FF2B5EF4-FFF2-40B4-BE49-F238E27FC236}">
                <a16:creationId xmlns:a16="http://schemas.microsoft.com/office/drawing/2014/main" id="{11EB70B9-077B-47C5-B65D-A5F5E2164445}"/>
              </a:ext>
            </a:extLst>
          </p:cNvPr>
          <p:cNvSpPr txBox="1"/>
          <p:nvPr/>
        </p:nvSpPr>
        <p:spPr>
          <a:xfrm>
            <a:off x="423926" y="276772"/>
            <a:ext cx="8237486" cy="533144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2025, school results in the end of key stage assessments will be published in performance tables.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School results will be shared with the school, their local authority or academy trust and Ofsted to support school improvement.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Results will begin to be returned to schools in July.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child will receive a scaled score for their performance on the tests. This is a score between 80 and 120, where a score of 100 is considered to be average or working at the expected level of attainment at the end of primary school.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We will share pupils’ results in their end of year overview, which is sent home to parents in July. </a:t>
            </a:r>
          </a:p>
        </p:txBody>
      </p:sp>
    </p:spTree>
    <p:extLst>
      <p:ext uri="{BB962C8B-B14F-4D97-AF65-F5344CB8AC3E}">
        <p14:creationId xmlns:p14="http://schemas.microsoft.com/office/powerpoint/2010/main" val="1593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6F81-D5CE-495D-8861-60B07703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8" y="316636"/>
            <a:ext cx="8596668" cy="686540"/>
          </a:xfrm>
        </p:spPr>
        <p:txBody>
          <a:bodyPr>
            <a:noAutofit/>
          </a:bodyPr>
          <a:lstStyle/>
          <a:p>
            <a:r>
              <a:rPr lang="en-GB" dirty="0"/>
              <a:t>SATs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23D38-1908-4B22-B773-E494F7F0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28" y="1340527"/>
            <a:ext cx="8596668" cy="4567669"/>
          </a:xfrm>
        </p:spPr>
        <p:txBody>
          <a:bodyPr>
            <a:noAutofit/>
          </a:bodyPr>
          <a:lstStyle/>
          <a:p>
            <a:r>
              <a:rPr lang="en-GB" sz="2400" dirty="0"/>
              <a:t>Mon 12</a:t>
            </a:r>
            <a:r>
              <a:rPr lang="en-GB" sz="2400" baseline="30000" dirty="0"/>
              <a:t>th</a:t>
            </a:r>
            <a:r>
              <a:rPr lang="en-GB" sz="2400" dirty="0"/>
              <a:t> May – Spelling, Punctuation &amp; Grammar</a:t>
            </a:r>
          </a:p>
          <a:p>
            <a:r>
              <a:rPr lang="en-GB" sz="2400" dirty="0"/>
              <a:t>Tues 13</a:t>
            </a:r>
            <a:r>
              <a:rPr lang="en-GB" sz="2400" baseline="30000" dirty="0"/>
              <a:t>th</a:t>
            </a:r>
            <a:r>
              <a:rPr lang="en-GB" sz="2400" dirty="0"/>
              <a:t> May – Reading</a:t>
            </a:r>
          </a:p>
          <a:p>
            <a:r>
              <a:rPr lang="en-GB" sz="2400" dirty="0"/>
              <a:t>Wed 14</a:t>
            </a:r>
            <a:r>
              <a:rPr lang="en-GB" sz="2400" baseline="30000" dirty="0"/>
              <a:t>th</a:t>
            </a:r>
            <a:r>
              <a:rPr lang="en-GB" sz="2400" dirty="0"/>
              <a:t> May – Maths Arithmetic &amp; Reasoning 1</a:t>
            </a:r>
          </a:p>
          <a:p>
            <a:r>
              <a:rPr lang="en-GB" sz="2400" dirty="0"/>
              <a:t>Thurs 15</a:t>
            </a:r>
            <a:r>
              <a:rPr lang="en-GB" sz="2400" baseline="30000" dirty="0"/>
              <a:t>th</a:t>
            </a:r>
            <a:r>
              <a:rPr lang="en-GB" sz="2400" dirty="0"/>
              <a:t> May – Maths Reasoning 2</a:t>
            </a:r>
          </a:p>
          <a:p>
            <a:endParaRPr lang="en-GB" sz="2400" dirty="0"/>
          </a:p>
          <a:p>
            <a:r>
              <a:rPr lang="en-GB" sz="2400" dirty="0"/>
              <a:t>Scripts are sealed and sent away to be marked externally. </a:t>
            </a:r>
          </a:p>
        </p:txBody>
      </p:sp>
    </p:spTree>
    <p:extLst>
      <p:ext uri="{BB962C8B-B14F-4D97-AF65-F5344CB8AC3E}">
        <p14:creationId xmlns:p14="http://schemas.microsoft.com/office/powerpoint/2010/main" val="293595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DF90-3409-4841-A64A-FFC6295B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0"/>
            <a:ext cx="8596668" cy="1334610"/>
          </a:xfrm>
        </p:spPr>
        <p:txBody>
          <a:bodyPr/>
          <a:lstStyle/>
          <a:p>
            <a:r>
              <a:rPr lang="en-GB" dirty="0"/>
              <a:t>How can I help my child?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0FE1-72EB-48C8-954F-51E1CA18E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064" y="1775534"/>
            <a:ext cx="9454719" cy="426582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Ensure your child is having enough sleep (try and remove any devices an hour before bedtime otherwise the brain becomes overstimulated making it harder to sleep).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Attend each day and on time.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Nutritious breakfast.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Encourage homework completion. The homework is in the style of a SATs paper (homework club available to all on a Tuesday evening and staff are available to support).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Alleviate any concerns or worries. 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SATs are a snapshot of your child’s academic results. They have so many more capabilities, gifts and talents. Although we want them to achieve their potential – they do not define them.</a:t>
            </a:r>
          </a:p>
        </p:txBody>
      </p:sp>
    </p:spTree>
    <p:extLst>
      <p:ext uri="{BB962C8B-B14F-4D97-AF65-F5344CB8AC3E}">
        <p14:creationId xmlns:p14="http://schemas.microsoft.com/office/powerpoint/2010/main" val="203661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D920-5F18-42A7-BA08-499FB4CC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9" y="281589"/>
            <a:ext cx="8596668" cy="855216"/>
          </a:xfrm>
        </p:spPr>
        <p:txBody>
          <a:bodyPr/>
          <a:lstStyle/>
          <a:p>
            <a:r>
              <a:rPr lang="en-GB" dirty="0"/>
              <a:t>Breakfast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8029F-F98A-4C03-8B6A-272C9B56A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351" y="2115105"/>
            <a:ext cx="6131837" cy="2627790"/>
          </a:xfrm>
        </p:spPr>
        <p:txBody>
          <a:bodyPr>
            <a:noAutofit/>
          </a:bodyPr>
          <a:lstStyle/>
          <a:p>
            <a:r>
              <a:rPr lang="en-GB" sz="2400" dirty="0"/>
              <a:t>Y6 are invited into school at 8.15am from Monday 12</a:t>
            </a:r>
            <a:r>
              <a:rPr lang="en-GB" sz="2400" baseline="30000" dirty="0"/>
              <a:t>th</a:t>
            </a:r>
            <a:r>
              <a:rPr lang="en-GB" sz="2400" dirty="0"/>
              <a:t> - Thursday 15</a:t>
            </a:r>
            <a:r>
              <a:rPr lang="en-GB" sz="2400" baseline="30000" dirty="0"/>
              <a:t>th</a:t>
            </a:r>
            <a:r>
              <a:rPr lang="en-GB" sz="2400" dirty="0"/>
              <a:t> May.</a:t>
            </a:r>
          </a:p>
          <a:p>
            <a:r>
              <a:rPr lang="en-GB" sz="2400" dirty="0"/>
              <a:t>School provide a free, nutritious breakfast with plenty of choice (hot and cold) </a:t>
            </a:r>
          </a:p>
          <a:p>
            <a:r>
              <a:rPr lang="en-GB" sz="2400" dirty="0"/>
              <a:t>This allows us to settle the children, greet them with a smile and calm any nerves ahead of the tests. </a:t>
            </a:r>
          </a:p>
          <a:p>
            <a:r>
              <a:rPr lang="en-GB" sz="2400" dirty="0"/>
              <a:t>It is so important that children are on time during this week as tests cannot be delayed.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89C37-F954-4040-B954-C1687282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5" y="1994979"/>
            <a:ext cx="2561288" cy="24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4C84-8A82-4D79-842F-7AE77F91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56" y="1861352"/>
            <a:ext cx="8596668" cy="3403600"/>
          </a:xfrm>
        </p:spPr>
        <p:txBody>
          <a:bodyPr/>
          <a:lstStyle/>
          <a:p>
            <a:pPr algn="ctr"/>
            <a:r>
              <a:rPr lang="en-GB" dirty="0"/>
              <a:t>Feel free to take a peek at some past papers and ask staff any questions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F99E-74FD-48E6-BA0C-2F931BB3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7" y="307759"/>
            <a:ext cx="8596668" cy="1050524"/>
          </a:xfrm>
        </p:spPr>
        <p:txBody>
          <a:bodyPr/>
          <a:lstStyle/>
          <a:p>
            <a:r>
              <a:rPr lang="en-GB" dirty="0"/>
              <a:t>What are SATs?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850B5-00A1-4E54-A5B4-A34B74B6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07" y="1438128"/>
            <a:ext cx="9203512" cy="398174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Stand for Statutory Assessments.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Happens nationally at the end of KS2 (Y6).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Assess if pupils are working at, below or above Y6 expectations.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Take the form of tests for reading, spelling &amp; grammar and maths.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Results are reported as Scaled Scores.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Writing is a collection of evidence in books that the children have produced in class.</a:t>
            </a:r>
          </a:p>
        </p:txBody>
      </p:sp>
    </p:spTree>
    <p:extLst>
      <p:ext uri="{BB962C8B-B14F-4D97-AF65-F5344CB8AC3E}">
        <p14:creationId xmlns:p14="http://schemas.microsoft.com/office/powerpoint/2010/main" val="323753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18865B-D8C4-4B7E-84C6-8AEC00E6A30F}"/>
              </a:ext>
            </a:extLst>
          </p:cNvPr>
          <p:cNvSpPr/>
          <p:nvPr/>
        </p:nvSpPr>
        <p:spPr>
          <a:xfrm>
            <a:off x="1287262" y="1243983"/>
            <a:ext cx="7332955" cy="4370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Scaled Scores explained…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A score of 100 = working at expected standard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Scores below 100 = working below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Scores of 110+ = working at a higher standard</a:t>
            </a:r>
          </a:p>
        </p:txBody>
      </p:sp>
    </p:spTree>
    <p:extLst>
      <p:ext uri="{BB962C8B-B14F-4D97-AF65-F5344CB8AC3E}">
        <p14:creationId xmlns:p14="http://schemas.microsoft.com/office/powerpoint/2010/main" val="28799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240AB6-118E-4496-BF7A-7907876165A1}"/>
              </a:ext>
            </a:extLst>
          </p:cNvPr>
          <p:cNvSpPr/>
          <p:nvPr/>
        </p:nvSpPr>
        <p:spPr>
          <a:xfrm>
            <a:off x="1695634" y="1704513"/>
            <a:ext cx="7448365" cy="3435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Some children may qualify for extra time or a reader. We have an external assessor to inform us which children need that additional support and we make sure it is in place. </a:t>
            </a:r>
          </a:p>
        </p:txBody>
      </p:sp>
    </p:spTree>
    <p:extLst>
      <p:ext uri="{BB962C8B-B14F-4D97-AF65-F5344CB8AC3E}">
        <p14:creationId xmlns:p14="http://schemas.microsoft.com/office/powerpoint/2010/main" val="161648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B58A2-07CE-476B-A16C-8F3156A22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4" t="23431" r="19175" b="43049"/>
          <a:stretch/>
        </p:blipFill>
        <p:spPr>
          <a:xfrm>
            <a:off x="798988" y="1349266"/>
            <a:ext cx="8629096" cy="34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91294-5A07-4C5E-8545-A36B873D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4" y="126624"/>
            <a:ext cx="6561389" cy="1562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8C0CE-327A-4CD5-AB29-0B489BCE1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08" y="1884126"/>
            <a:ext cx="6637595" cy="365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6CDA4-E850-473C-AE61-22313130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222" y="3258493"/>
            <a:ext cx="6569009" cy="253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01976-2824-43C2-8B8F-2A60FEDC3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08" y="6220792"/>
            <a:ext cx="6035563" cy="510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0E95D7-D86A-462B-906F-70A38B92EF22}"/>
              </a:ext>
            </a:extLst>
          </p:cNvPr>
          <p:cNvSpPr txBox="1"/>
          <p:nvPr/>
        </p:nvSpPr>
        <p:spPr>
          <a:xfrm>
            <a:off x="6096000" y="6282635"/>
            <a:ext cx="32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Spelling 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A1F3E-B019-4E6C-BDE2-62FF7EDE41D0}"/>
              </a:ext>
            </a:extLst>
          </p:cNvPr>
          <p:cNvSpPr txBox="1"/>
          <p:nvPr/>
        </p:nvSpPr>
        <p:spPr>
          <a:xfrm>
            <a:off x="6828803" y="267876"/>
            <a:ext cx="322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Grammar and Punctuation  Paper</a:t>
            </a:r>
          </a:p>
        </p:txBody>
      </p:sp>
    </p:spTree>
    <p:extLst>
      <p:ext uri="{BB962C8B-B14F-4D97-AF65-F5344CB8AC3E}">
        <p14:creationId xmlns:p14="http://schemas.microsoft.com/office/powerpoint/2010/main" val="16204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A9B2D-5B1B-4C5F-B7B7-616CC2C15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4" t="56679" r="18775" b="19408"/>
          <a:stretch/>
        </p:blipFill>
        <p:spPr>
          <a:xfrm>
            <a:off x="1029808" y="1908699"/>
            <a:ext cx="8629096" cy="24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9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8D709-B8C6-4F24-828A-0F672A50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87" y="2821232"/>
            <a:ext cx="5159187" cy="3825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AB66C-F4A1-4AC8-BB15-08F15BDA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10" y="211196"/>
            <a:ext cx="6637595" cy="1920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F0F8C0-FA12-49BB-ACA8-B3BBCCE05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498" y="2821232"/>
            <a:ext cx="5839455" cy="32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D94CD-B5DA-449E-9520-33A27A4A4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5" t="23171" r="18520" b="42914"/>
          <a:stretch/>
        </p:blipFill>
        <p:spPr>
          <a:xfrm>
            <a:off x="692458" y="1440403"/>
            <a:ext cx="8636017" cy="34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58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550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Roboto</vt:lpstr>
      <vt:lpstr>Trebuchet MS</vt:lpstr>
      <vt:lpstr>Wingdings</vt:lpstr>
      <vt:lpstr>Wingdings 3</vt:lpstr>
      <vt:lpstr>Facet</vt:lpstr>
      <vt:lpstr>Y6 Assessment meeting</vt:lpstr>
      <vt:lpstr>What are SATs?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SATs week</vt:lpstr>
      <vt:lpstr>How can I help my child?</vt:lpstr>
      <vt:lpstr>Breakfast</vt:lpstr>
      <vt:lpstr>Feel free to take a peek at some past papers and ask staff any questions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Y6 Assessment meeting</dc:title>
  <dc:creator>Ede, Helen</dc:creator>
  <cp:lastModifiedBy>NBK.Tweddle</cp:lastModifiedBy>
  <cp:revision>24</cp:revision>
  <dcterms:created xsi:type="dcterms:W3CDTF">2023-02-28T11:14:30Z</dcterms:created>
  <dcterms:modified xsi:type="dcterms:W3CDTF">2025-02-18T19:14:38Z</dcterms:modified>
</cp:coreProperties>
</file>